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09" r:id="rId3"/>
    <p:sldId id="261" r:id="rId4"/>
    <p:sldId id="291" r:id="rId5"/>
    <p:sldId id="294" r:id="rId6"/>
    <p:sldId id="288" r:id="rId7"/>
    <p:sldId id="295" r:id="rId8"/>
    <p:sldId id="306" r:id="rId9"/>
    <p:sldId id="305" r:id="rId10"/>
    <p:sldId id="302" r:id="rId11"/>
    <p:sldId id="303" r:id="rId12"/>
    <p:sldId id="310" r:id="rId13"/>
    <p:sldId id="269" r:id="rId14"/>
    <p:sldId id="301" r:id="rId15"/>
    <p:sldId id="308" r:id="rId16"/>
    <p:sldId id="298" r:id="rId17"/>
    <p:sldId id="297" r:id="rId18"/>
    <p:sldId id="307" r:id="rId19"/>
    <p:sldId id="299" r:id="rId20"/>
    <p:sldId id="300" r:id="rId21"/>
    <p:sldId id="292" r:id="rId22"/>
    <p:sldId id="26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238" autoAdjust="0"/>
  </p:normalViewPr>
  <p:slideViewPr>
    <p:cSldViewPr snapToGrid="0">
      <p:cViewPr varScale="1">
        <p:scale>
          <a:sx n="78" d="100"/>
          <a:sy n="78" d="100"/>
        </p:scale>
        <p:origin x="117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F58EA-667E-487D-BF81-B63091FDCBA9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9F9E64-71CC-46DD-A53D-8AE94CCFF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95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63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previous time we presented two abstract goals. I’m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a more specific goal here.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goal was Start Smooth.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usually takes about 6 minutes to reach its maximum driving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we're going to design it to take 360(three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sixty) to reach the top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expect this long time to be easy to configure for a more stable system.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goal is the maintain constant speed.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runs normally at 300(three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km/h. For the unification of the units,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converted it into m/s and found about 83(eighty three) m/s, and our team will define it as 80(eighty)m/s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build a model that keeps the speed steady.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36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previous time we presented two abstract goals. I’m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a more specific goal here.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goal was Start Smooth.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usually takes about 6 minutes to reach its maximum driving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we're going to design it to take 360(three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sixty) to reach the top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expect this long time to be easy to configure for a more stable system.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goal is the maintain constant speed.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runs normally at 300(three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km/h. For the unification of the units,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converted it into m/s and found about 83(eighty three) m/s, and our team will define it as 80(eighty)m/s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build a model that keeps the speed steady.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4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previous time we presented two abstract goals. I’m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a more specific goal here.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goal was Start Smooth.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usually takes about 6 minutes to reach its maximum driving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we're going to design it to take 360(three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sixty) to reach the top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expect this long time to be easy to configure for a more stable system.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goal is the maintain constant speed.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runs normally at 300(three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km/h. For the unification of the units,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converted it into m/s and found about 83(eighty three) m/s, and our team will define it as 80(eighty)m/s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build a model that keeps the speed steady.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610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time we will add a PID controller to the model we have created.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we're going to compare this with the uncompensated results we got today.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We'll add the next variable that makes the results more realistic.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460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time we will add a PID controller to the model we have created.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we're going to compare this with the uncompensated results we got today.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We'll add the next variable that makes the results more realistic.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247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time we will add a PID controller to the model we have created.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we're going to compare this with the uncompensated results we got today.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We'll add the next variable that makes the results more realistic.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29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the specific form of PID controller to be configured(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컨피규얼드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 the current speed value to digital using a analog digital converter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ADC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calculate the appropriate(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어프로프리에잇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 form of F value via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on the digital computer. (PID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동그라미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is then converted to an analogue converter to determine the force applied by the engine part.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777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following are the reasons for using PID controllers: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why the D controller is required.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passengers continue to change speed from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stady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state, the ride is inconvenient. %OS will be reduced through D controller to provide ride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The reason why the following I controller is required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variables on the railway where the train runs.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when passing through an incline, the change in F to maintain velocity is significant when going downhill or uphill.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compensation for these changes will help to ensure a ride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07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time we will add a PID controller to the model we have created.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we're going to compare this with the uncompensated results we got today.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We'll add the next variable that makes the results more realistic.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62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time we will add a PID controller to the model we have created.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we're going to compare this with the uncompensated results we got today.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We'll add the next variable that makes the results more realistic.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5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previous time we presented two abstract goals. I’m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a more specific goal here.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goal was Start Smooth.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usually takes about 6 minutes to reach its maximum driving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we're going to design it to take 360(three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sixty) to reach the top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expect this long time to be easy to configure for a more stable system.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goal is the maintain constant speed.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runs normally at 300(three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km/h. For the unification of the units,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converted it into m/s and found about 83(eighty three) m/s, and our team will define it as 80(eighty)m/s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build a model that keeps the speed steady.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62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time we will add a PID controller to the model we have created.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we're going to compare this with the uncompensated results we got today.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We'll add the next variable that makes the results more realistic.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8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This is our Reference literature(</a:t>
            </a:r>
            <a:r>
              <a:rPr lang="ko-KR" altLang="en-US" sz="1200" b="1" dirty="0" err="1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리러리쳐</a:t>
            </a:r>
            <a:r>
              <a:rPr lang="en-US" altLang="ko-KR" sz="12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) &amp; Web site</a:t>
            </a:r>
            <a:endParaRPr lang="ko-KR" altLang="en-US" sz="1200" b="1" dirty="0">
              <a:latin typeface="UD Digi Kyokasho NP-R" panose="02020400000000000000" pitchFamily="18" charset="-128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820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listening to the presentation.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questions, please ask them. Thank you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16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team had designed this model before.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divided the train into the engine part which pulls the train directly, and the car part.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model we set at the previous presentation was based on the toy train.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if you look here, you can see that it's a very small value.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simulate more realistically, we switched to a new model instead.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04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KTX.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동그라미두개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is divided into two engine parts and about 10 car parts.</a:t>
            </a:r>
          </a:p>
          <a:p>
            <a:pPr fontAlgn="base" latinLnBrk="1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engine is located at both ends.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part acts as an engine and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여기서말천천히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other part is just pulled away.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for simplicity of the model,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select the engine part’s weight seventeen tons,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rest of the car was considered as car part,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 decided to make the model seven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fifty four tons.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KTX's stiffness was one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two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fifty two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킬로뉴턴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퍼 미터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search result.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3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following are simulation results: The goal of our model is to control the speed of the train, so we have checked the speed result graph.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simulation starts and the speed is very fluctuating(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플럭추에이링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(risetime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rise time that is too fast, the minimum value is sixty(60) meter/sec reverse, the peak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reaches to about 100 m /s. </a:t>
            </a: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애니메이션 시작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goal is to use the PID controller to produce these results.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 선 한번 긋기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85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previous time we presented two abstract goals. I’m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a more specific goal here.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goal was Start Smooth.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usually takes about 6 minutes to reach its maximum driving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we're going to design it to take 360(three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sixty) to reach the top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expect this long time to be easy to configure for a more stable system.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goal is the maintain constant speed.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runs normally at 300(three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km/h. For the unification of the units,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converted it into m/s and found about 83(eighty three) m/s, and our team will define it as 80(eighty)m/s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build a model that keeps the speed steady.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913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will be the specific form of PID controller to be configured(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컨피규얼드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 the current speed value to digital using a analog digital converter 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속도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ADC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calculate the appropriate(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어프로프리에잇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digital form of F value via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on the digital computer. (PID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동그라미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value is then converted to an analogue converter to determine the force applied by the engine part.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5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time we will add a PID controller to the model we have created.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we're going to compare this with the uncompensated results we got today.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We'll add the next variable that makes the results more realistic.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132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previous time we presented two abstract goals. I’m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 a more specific goal here.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goal was Start Smooth.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usually takes about 6 minutes to reach its maximum driving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we're going to design it to take 360(three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sixty) to reach the top speed.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expect this long time to be easy to configure for a more stable system.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goal is the maintain constant speed.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KTX runs normally at 300(three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km/h. For the unification of the units, 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converted it into m/s and found about 83(eighty three) m/s, and our team will define it as 80(eighty)m/s</a:t>
            </a:r>
          </a:p>
          <a:p>
            <a:pPr fontAlgn="base" latinLnBrk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build a model that keeps the speed steady.</a:t>
            </a:r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9F9E64-71CC-46DD-A53D-8AE94CCFF2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0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A9E2DE-68AE-43BF-BC7F-16125AB70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BEB14-95A4-4093-A4E9-EA3959AD1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6C141-DA41-428B-95C7-1B56A316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B9E27-BD56-433D-B420-ED0B0E04AF08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23A47-C092-4159-9C51-AF406639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8E909-6BE5-4F08-A0FD-02E697CC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484" y="6356350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</a:defRPr>
            </a:lvl1pPr>
          </a:lstStyle>
          <a:p>
            <a:fld id="{ECAA2705-46AD-473A-A475-73757E117B8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214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A3671C-F4FA-44CB-B91E-A422F412E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44217C-1C15-4B35-ABD7-D7E2FAF16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D9E599-36C5-4FB9-88A0-D2CEFF351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27A21-FEFB-45F3-B027-45BB24DFB600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1BAB24-EAD4-4C9C-AD17-05C6F9BE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8AF880-0EAD-4CB3-8466-BBB8BFCE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86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80EDC1-D1DA-4F42-8F98-808DEE100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5F2ACE-450A-48AC-8D14-C3622027C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D8778-934C-492E-8207-28DFC72D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89984-5657-47B6-ACFA-DE4308590CB0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5159A-47CA-4764-AB64-C0D65BC73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CD9121-B4D4-461F-BBB2-FC2CCFB2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4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B93A8-6FD2-4183-A655-CE48479D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BB652A-990D-4645-B83D-D1D4115FC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240821-8E2B-41FE-996A-9AF61340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1C573-0D7A-4783-BBA5-964BD291A94C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619012-7A79-4799-B0BB-5C301BB7A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215C9-C6C3-4866-9BD6-84FC46B3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38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07051F-5352-4F8B-9E6D-10CA9D2D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78865A-F7A1-4C42-BA18-D81093FFD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759EE8-BFC2-4DD1-9C96-7242EB6C5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A76B8-C41E-44C7-B161-8AA3D4ADB0AB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E5433D-5F3A-4AB7-8881-94A37A9C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EB4D20-E594-421F-A801-6F4E669D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D0433-9E2D-4A2E-96D3-DEB08DC4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AD76D-E48F-4600-A702-BB686CADF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CD9281-5A4E-45F3-B327-0ABC2559E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9E73E3-ED50-479D-B821-D186562A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25CDA-F2A9-4D73-A96E-FB7FEA807517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AB2DAB-E793-498B-A347-30BA2017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714CFA-FD77-4968-923F-9B08DDDD9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39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87102-5E88-4CFA-BA95-DF6A5C75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7CAF98-4E23-4FDE-BBEB-04C37C237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00FE89-FA63-4B22-AF10-12D6CADBC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06CE8F5-87D7-4EF3-9C35-0C9B80A0E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108C6-3370-4BFF-9B38-F9FB8025F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8EF212-4752-4530-8C39-3C7A48657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C107-5332-4788-88B9-D2D277F7F840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633694-2920-498D-961E-41BBA6D5C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BFB284-2875-40E8-89A0-3DD134FB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9B554-971B-4B73-87D4-9ABF0D31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6738D0-F998-4AB4-BD7C-6FA9AD7BE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62824-49EB-4631-BABD-0C6508BAF862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930F10-F3CB-4151-A1E3-77093BB4B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2AF8782-663F-4E6A-837E-B2B0D6CD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6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C3A6B4-5836-4B91-9CAC-6A7CB7A0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670BB-B13E-48D3-A4C1-74EE561B1CED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E24FA8-F6DE-4C7E-8123-380764C3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FCC073-4163-46E0-935E-53F2F789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09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0B99C-51FF-43BE-8489-48F07889C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93B5CE-B4EE-416D-B32E-9B0177A9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7B0C5-9F95-4DB6-9F6C-E8D90717E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0247F2-76F2-43C6-A618-737EF4F4E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81E52-C925-4D7A-B241-5A29C5055AB6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E37014-9683-4899-BFAF-E836C1F5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BEAACC-8074-4FEE-A175-44B49630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3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B0B3C-18B6-41CD-B7F1-BCDA85F3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9310A2-B7E7-4846-B441-32EF3FCA56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49E7A1-80FB-42E7-8293-F838BF6C9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48CBA1-1D74-4F92-AB49-AD882FCCE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C77A-3B5E-401E-884E-CE8CCBE1FD30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3285C7-4D3A-4E8D-8933-87EED3BB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CFB128-BD30-4920-BC9D-A43B4A2B5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6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AA57BE-E756-45C9-86A3-73D2A8B4F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BCBAE-B512-48B4-B6CC-A77FD9F31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9D73D9-C24F-4890-9882-4F8A3AE51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1570C-6351-4DD1-A416-C0BAE73232DA}" type="datetime1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C4778B-F3D1-42EA-841E-6C0B97763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9EA0C-B572-43EA-8E1E-BE48291F1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ECAA2705-46AD-473A-A475-73757E117B8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85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KTX-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CD644934-BA78-422E-B41A-74AA33AA7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0" b="55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6C98D0-02E6-4BCC-B118-79D86B6DF933}"/>
              </a:ext>
            </a:extLst>
          </p:cNvPr>
          <p:cNvSpPr/>
          <p:nvPr/>
        </p:nvSpPr>
        <p:spPr>
          <a:xfrm>
            <a:off x="0" y="0"/>
            <a:ext cx="1219198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9D0F1-0E1C-4FDD-BBF3-4B6F0AFDFE9A}"/>
              </a:ext>
            </a:extLst>
          </p:cNvPr>
          <p:cNvSpPr txBox="1"/>
          <p:nvPr/>
        </p:nvSpPr>
        <p:spPr>
          <a:xfrm>
            <a:off x="2768268" y="1111171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Train System</a:t>
            </a:r>
            <a:endParaRPr lang="ko-KR" altLang="en-US" sz="7200" b="1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F2188-F96F-4FD6-BBD6-76D7F4E82A96}"/>
              </a:ext>
            </a:extLst>
          </p:cNvPr>
          <p:cNvSpPr txBox="1"/>
          <p:nvPr/>
        </p:nvSpPr>
        <p:spPr>
          <a:xfrm>
            <a:off x="8411901" y="4105374"/>
            <a:ext cx="314059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H Team</a:t>
            </a:r>
          </a:p>
          <a:p>
            <a:endParaRPr lang="en-US" altLang="ko-KR" sz="32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3200" dirty="0" err="1">
                <a:solidFill>
                  <a:schemeClr val="bg1"/>
                </a:solidFill>
                <a:latin typeface="UD Digi Kyokasho NP-R" panose="02020400000000000000" pitchFamily="18" charset="-128"/>
              </a:rPr>
              <a:t>Hyunje</a:t>
            </a:r>
            <a:r>
              <a:rPr lang="en-US" altLang="ko-KR" sz="32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 Kim</a:t>
            </a:r>
          </a:p>
          <a:p>
            <a:r>
              <a:rPr lang="en-US" altLang="ko-KR" sz="3200" dirty="0" err="1">
                <a:solidFill>
                  <a:schemeClr val="bg1"/>
                </a:solidFill>
                <a:latin typeface="UD Digi Kyokasho NP-R" panose="02020400000000000000" pitchFamily="18" charset="-128"/>
              </a:rPr>
              <a:t>Sangshin</a:t>
            </a:r>
            <a:r>
              <a:rPr lang="en-US" altLang="ko-KR" sz="32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 Park</a:t>
            </a:r>
          </a:p>
          <a:p>
            <a:r>
              <a:rPr lang="en-US" altLang="ko-KR" sz="3200" dirty="0" err="1">
                <a:solidFill>
                  <a:schemeClr val="bg1"/>
                </a:solidFill>
                <a:latin typeface="UD Digi Kyokasho NP-R" panose="02020400000000000000" pitchFamily="18" charset="-128"/>
              </a:rPr>
              <a:t>Jeongho</a:t>
            </a:r>
            <a:r>
              <a:rPr lang="en-US" altLang="ko-KR" sz="32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 Park</a:t>
            </a: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AE206E5B-5439-4540-B6E6-1E5F12E0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437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9AEFE8-313A-4FA6-970F-8DB9BBA19426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Simulation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121839-C282-4A93-9667-A8AED04B5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72" y="2329398"/>
            <a:ext cx="4584357" cy="1814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AE8674-679C-4893-BDED-ECF749B787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28" y="2329398"/>
            <a:ext cx="5372600" cy="18147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47EB93C-2E44-4CC5-8AA9-528876C23B6B}"/>
              </a:ext>
            </a:extLst>
          </p:cNvPr>
          <p:cNvSpPr txBox="1"/>
          <p:nvPr/>
        </p:nvSpPr>
        <p:spPr>
          <a:xfrm>
            <a:off x="1907849" y="3819066"/>
            <a:ext cx="2041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Modeling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C657F-7FC4-4F8B-8DDF-94886E722425}"/>
              </a:ext>
            </a:extLst>
          </p:cNvPr>
          <p:cNvSpPr txBox="1"/>
          <p:nvPr/>
        </p:nvSpPr>
        <p:spPr>
          <a:xfrm>
            <a:off x="7848627" y="3819066"/>
            <a:ext cx="2041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Simulation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D64CD7-BD0C-4CF5-8FC8-7A3F965A0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864" y="1799924"/>
            <a:ext cx="5894196" cy="24780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37040D-3ADA-45CE-BF7E-3728FAE60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2666" y="1259174"/>
            <a:ext cx="7394305" cy="45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2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9AEFE8-313A-4FA6-970F-8DB9BBA19426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Simulation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4B4256-5AF8-47B5-8AA4-72ADE8CD3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15" y="1186730"/>
            <a:ext cx="7280230" cy="42397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6F6ADC-EAE4-4B98-95E4-BD0BFD6DD05C}"/>
              </a:ext>
            </a:extLst>
          </p:cNvPr>
          <p:cNvSpPr txBox="1"/>
          <p:nvPr/>
        </p:nvSpPr>
        <p:spPr>
          <a:xfrm>
            <a:off x="1289155" y="5173121"/>
            <a:ext cx="120495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https://github.com/pkiop/CSD/tree/master/trainsystem/python_model</a:t>
            </a:r>
          </a:p>
        </p:txBody>
      </p:sp>
    </p:spTree>
    <p:extLst>
      <p:ext uri="{BB962C8B-B14F-4D97-AF65-F5344CB8AC3E}">
        <p14:creationId xmlns:p14="http://schemas.microsoft.com/office/powerpoint/2010/main" val="140018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9AEFE8-313A-4FA6-970F-8DB9BBA19426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Table of Contents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7F5D7-6FC3-439F-8874-C48C5EF6DCEC}"/>
              </a:ext>
            </a:extLst>
          </p:cNvPr>
          <p:cNvSpPr txBox="1"/>
          <p:nvPr/>
        </p:nvSpPr>
        <p:spPr>
          <a:xfrm>
            <a:off x="1112059" y="2256300"/>
            <a:ext cx="96519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Opposite train</a:t>
            </a:r>
          </a:p>
          <a:p>
            <a:endParaRPr lang="en-US" altLang="ko-KR" sz="3600" b="1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2.  Incline</a:t>
            </a:r>
          </a:p>
          <a:p>
            <a:pPr marL="742950" indent="-742950">
              <a:buFontTx/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3.  Random disturbance</a:t>
            </a:r>
          </a:p>
        </p:txBody>
      </p:sp>
    </p:spTree>
    <p:extLst>
      <p:ext uri="{BB962C8B-B14F-4D97-AF65-F5344CB8AC3E}">
        <p14:creationId xmlns:p14="http://schemas.microsoft.com/office/powerpoint/2010/main" val="3678338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Simulink modeling(Opposite train)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DAE4-5C71-4CC1-98F3-B30D2464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F71573-BAC6-477E-BFF2-2697E914F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2" y="1269397"/>
            <a:ext cx="10396676" cy="53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7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Opposite train(Animation)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DAE4-5C71-4CC1-98F3-B30D2464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opposite train">
            <a:hlinkClick r:id="" action="ppaction://media"/>
            <a:extLst>
              <a:ext uri="{FF2B5EF4-FFF2-40B4-BE49-F238E27FC236}">
                <a16:creationId xmlns:a16="http://schemas.microsoft.com/office/drawing/2014/main" id="{9DBA5FE9-4E2A-42CD-A152-BD8892121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018572"/>
            <a:ext cx="12191980" cy="58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9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Simulink modeling(Incline)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DAE4-5C71-4CC1-98F3-B30D2464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B47333-B44F-4196-9DBD-A2B9DD840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64" y="1423685"/>
            <a:ext cx="866002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2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Add PID Controller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1160B2-CF2F-486C-A051-242098CD03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Velocity Result(Incline)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7F746D55-07C4-4B89-8CD1-20F40E0FA507}"/>
              </a:ext>
            </a:extLst>
          </p:cNvPr>
          <p:cNvSpPr txBox="1">
            <a:spLocks/>
          </p:cNvSpPr>
          <p:nvPr/>
        </p:nvSpPr>
        <p:spPr>
          <a:xfrm>
            <a:off x="921248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AA2705-46AD-473A-A475-73757E117B87}" type="slidenum">
              <a:rPr lang="ko-KR" altLang="en-US" smtClean="0"/>
              <a:pPr/>
              <a:t>16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5C7A2-88FE-4BBE-94B2-AFBA37AF3F6E}"/>
                  </a:ext>
                </a:extLst>
              </p:cNvPr>
              <p:cNvSpPr txBox="1"/>
              <p:nvPr/>
            </p:nvSpPr>
            <p:spPr>
              <a:xfrm>
                <a:off x="308056" y="5491502"/>
                <a:ext cx="960699" cy="1634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5C7A2-88FE-4BBE-94B2-AFBA37AF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6" y="5491502"/>
                <a:ext cx="960699" cy="1634486"/>
              </a:xfrm>
              <a:prstGeom prst="rect">
                <a:avLst/>
              </a:prstGeom>
              <a:blipFill>
                <a:blip r:embed="rId5"/>
                <a:stretch>
                  <a:fillRect l="-3822" r="-82166" b="-1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9A36B666-5B11-4376-95D5-423B9F062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06" y="1429479"/>
            <a:ext cx="10581387" cy="479034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2B070BD-5B86-4C45-8D93-C327487A3E98}"/>
              </a:ext>
            </a:extLst>
          </p:cNvPr>
          <p:cNvSpPr/>
          <p:nvPr/>
        </p:nvSpPr>
        <p:spPr>
          <a:xfrm>
            <a:off x="5420119" y="1292955"/>
            <a:ext cx="1630018" cy="13137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AD5B92-D565-4DA6-95D8-8E90BF262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09" y="1196415"/>
            <a:ext cx="8809230" cy="504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5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Incline(Animation)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Incline2">
            <a:hlinkClick r:id="" action="ppaction://media"/>
            <a:extLst>
              <a:ext uri="{FF2B5EF4-FFF2-40B4-BE49-F238E27FC236}">
                <a16:creationId xmlns:a16="http://schemas.microsoft.com/office/drawing/2014/main" id="{72EBEA1B-C8D6-47B1-8488-6A754DABDE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018572"/>
            <a:ext cx="12191980" cy="583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Simulink modeling(Disturbance)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DAE4-5C71-4CC1-98F3-B30D2464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F2E679-4A8A-435B-B2A2-81C57C2EB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805" y="1512537"/>
            <a:ext cx="8350370" cy="48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1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Velocity Result(disturbance)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DAE4-5C71-4CC1-98F3-B30D2464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ABBA0F-4E12-445F-B1D1-CC85DA4A7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07" y="1520023"/>
            <a:ext cx="10348386" cy="483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9AEFE8-313A-4FA6-970F-8DB9BBA19426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Table of Contents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7F5D7-6FC3-439F-8874-C48C5EF6DCEC}"/>
              </a:ext>
            </a:extLst>
          </p:cNvPr>
          <p:cNvSpPr txBox="1"/>
          <p:nvPr/>
        </p:nvSpPr>
        <p:spPr>
          <a:xfrm>
            <a:off x="1069100" y="1871252"/>
            <a:ext cx="96519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Last Time Summary</a:t>
            </a:r>
          </a:p>
          <a:p>
            <a:endParaRPr lang="en-US" altLang="ko-KR" sz="3600" b="1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2.  ADD PID Controller</a:t>
            </a:r>
          </a:p>
          <a:p>
            <a:pPr marL="742950" indent="-742950">
              <a:buFontTx/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3.  Simulate various circumstance on the railway</a:t>
            </a:r>
          </a:p>
        </p:txBody>
      </p:sp>
    </p:spTree>
    <p:extLst>
      <p:ext uri="{BB962C8B-B14F-4D97-AF65-F5344CB8AC3E}">
        <p14:creationId xmlns:p14="http://schemas.microsoft.com/office/powerpoint/2010/main" val="2340596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Disturbance(Animation)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DAE4-5C71-4CC1-98F3-B30D2464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4" name="disturbance">
            <a:hlinkClick r:id="" action="ppaction://media"/>
            <a:extLst>
              <a:ext uri="{FF2B5EF4-FFF2-40B4-BE49-F238E27FC236}">
                <a16:creationId xmlns:a16="http://schemas.microsoft.com/office/drawing/2014/main" id="{A17CBD71-3B51-42C1-959E-956C47C8D9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1" y="948998"/>
            <a:ext cx="12191980" cy="590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4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Reference literature &amp; Web site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DAE4-5C71-4CC1-98F3-B30D2464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5C362-484D-4BA0-A825-C68D691B62CC}"/>
              </a:ext>
            </a:extLst>
          </p:cNvPr>
          <p:cNvSpPr txBox="1"/>
          <p:nvPr/>
        </p:nvSpPr>
        <p:spPr>
          <a:xfrm>
            <a:off x="615300" y="1107998"/>
            <a:ext cx="1096138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pPr marL="742950" indent="-742950">
              <a:buFontTx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KTX-I </a:t>
            </a:r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  <a:hlinkClick r:id="rId4"/>
              </a:rPr>
              <a:t>https://ko.wikipedia.org/wiki/KTX-I</a:t>
            </a:r>
            <a:endParaRPr lang="en-US" altLang="ko-KR" sz="28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pPr marL="742950" indent="-742950"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pPr marL="742950" indent="-742950">
              <a:buFontTx/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KTX Detailed</a:t>
            </a:r>
            <a:r>
              <a:rPr lang="ko-KR" altLang="en-US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specifications</a:t>
            </a:r>
            <a:r>
              <a:rPr lang="ko-KR" altLang="en-US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Determination of Upper Limit of Rail Pad Stiffness for Ballasted and Concrete Track of High-Speed Railway Considering Running Safety</a:t>
            </a:r>
          </a:p>
          <a:p>
            <a:pPr marL="742950" indent="-742950">
              <a:buFontTx/>
              <a:buAutoNum type="arabicPeriod"/>
            </a:pPr>
            <a:endParaRPr lang="en-US" sz="28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pPr marL="742950" indent="-742950">
              <a:buAutoNum type="arabicPeriod"/>
            </a:pPr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KTX</a:t>
            </a:r>
            <a:r>
              <a:rPr lang="ko-KR" altLang="en-US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specification table https://www.researchgate.net/figure/Dimension-and-properties-of-KTX-vehicle-half-vehicle_tbl1_271152951</a:t>
            </a:r>
          </a:p>
        </p:txBody>
      </p:sp>
    </p:spTree>
    <p:extLst>
      <p:ext uri="{BB962C8B-B14F-4D97-AF65-F5344CB8AC3E}">
        <p14:creationId xmlns:p14="http://schemas.microsoft.com/office/powerpoint/2010/main" val="3163425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2B1EA18-0C01-48FB-8390-5C85E1DB42EE}"/>
              </a:ext>
            </a:extLst>
          </p:cNvPr>
          <p:cNvSpPr txBox="1"/>
          <p:nvPr/>
        </p:nvSpPr>
        <p:spPr>
          <a:xfrm>
            <a:off x="2768268" y="2985638"/>
            <a:ext cx="6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Thank you.</a:t>
            </a:r>
            <a:endParaRPr lang="ko-KR" altLang="en-US" sz="7200" b="1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6FFEAC-27A9-49C6-9E12-1856D932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6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37093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Previous</a:t>
            </a:r>
            <a:r>
              <a:rPr lang="ko-KR" altLang="en-US" sz="5400" b="1" dirty="0">
                <a:latin typeface="UD Digi Kyokasho NP-R" panose="02020400000000000000" pitchFamily="18" charset="-128"/>
              </a:rPr>
              <a:t> </a:t>
            </a:r>
            <a:r>
              <a:rPr lang="en-US" altLang="ko-KR" sz="5400" b="1" dirty="0">
                <a:latin typeface="UD Digi Kyokasho NP-R" panose="02020400000000000000" pitchFamily="18" charset="-128"/>
              </a:rPr>
              <a:t>Model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D2556A2-3A6E-4010-B097-ED34F9850049}"/>
              </a:ext>
            </a:extLst>
          </p:cNvPr>
          <p:cNvGrpSpPr/>
          <p:nvPr/>
        </p:nvGrpSpPr>
        <p:grpSpPr>
          <a:xfrm>
            <a:off x="2942437" y="1231941"/>
            <a:ext cx="6563077" cy="1236980"/>
            <a:chOff x="2183466" y="1743797"/>
            <a:chExt cx="7516118" cy="18698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F7DF20-2615-4AF1-A70B-A19DDA3E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3466" y="1743797"/>
              <a:ext cx="7516118" cy="13737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FC8F35D-1CA6-451F-8D9C-91FEDC317FAE}"/>
                </a:ext>
              </a:extLst>
            </p:cNvPr>
            <p:cNvSpPr/>
            <p:nvPr/>
          </p:nvSpPr>
          <p:spPr>
            <a:xfrm>
              <a:off x="4215934" y="3244334"/>
              <a:ext cx="39308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  <a:cs typeface="함초롬돋움" panose="020B0604000101010101" pitchFamily="50" charset="-127"/>
                </a:rPr>
                <a:t>Fig1. A model of the train system</a:t>
              </a:r>
              <a:endParaRPr lang="ko-KR" altLang="en-US" dirty="0">
                <a:solidFill>
                  <a:schemeClr val="bg1"/>
                </a:solidFill>
                <a:latin typeface="UD Digi Kyokasho NP-R" panose="02020400000000000000" pitchFamily="18" charset="-128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FF1BBFE-93DB-4DF3-8576-A830993E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823490-3800-4995-9892-9A375ABA926A}"/>
              </a:ext>
            </a:extLst>
          </p:cNvPr>
          <p:cNvGrpSpPr/>
          <p:nvPr/>
        </p:nvGrpSpPr>
        <p:grpSpPr>
          <a:xfrm>
            <a:off x="3719056" y="2627597"/>
            <a:ext cx="5009837" cy="1771530"/>
            <a:chOff x="1096665" y="1320123"/>
            <a:chExt cx="9133547" cy="310141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EFDB68-5F64-48EF-BEC3-CB61FB8C5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1788" y="1320123"/>
              <a:ext cx="8268424" cy="25921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A38A4F-13B9-41A8-A628-349008707341}"/>
                </a:ext>
              </a:extLst>
            </p:cNvPr>
            <p:cNvSpPr/>
            <p:nvPr/>
          </p:nvSpPr>
          <p:spPr>
            <a:xfrm>
              <a:off x="1096665" y="4052211"/>
              <a:ext cx="621997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UD Digi Kyokasho NP-R" panose="02020400000000000000" pitchFamily="18" charset="-128"/>
                  <a:ea typeface="UD Digi Kyokasho NP-R" panose="02020400000000000000" pitchFamily="18" charset="-128"/>
                  <a:cs typeface="함초롬돋움" panose="020B0604000101010101" pitchFamily="50" charset="-127"/>
                </a:rPr>
                <a:t>Fig2. Free-body diagram and Newton’s second law</a:t>
              </a:r>
              <a:endParaRPr lang="ko-KR" altLang="en-US" dirty="0">
                <a:solidFill>
                  <a:schemeClr val="bg1"/>
                </a:solidFill>
                <a:latin typeface="UD Digi Kyokasho NP-R" panose="02020400000000000000" pitchFamily="18" charset="-128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C30A75-AD57-47FA-AEDF-44F94B6E5297}"/>
                  </a:ext>
                </a:extLst>
              </p:cNvPr>
              <p:cNvSpPr txBox="1"/>
              <p:nvPr/>
            </p:nvSpPr>
            <p:spPr>
              <a:xfrm>
                <a:off x="236316" y="4488319"/>
                <a:ext cx="912479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: Mass of engine part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: Mass of car part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2400" b="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: Stiffness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: Force of between the wheel of the engine and the track</a:t>
                </a:r>
              </a:p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: Coefficient of rolling friction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: gravity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C30A75-AD57-47FA-AEDF-44F94B6E5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16" y="4488319"/>
                <a:ext cx="9124798" cy="2308324"/>
              </a:xfrm>
              <a:prstGeom prst="rect">
                <a:avLst/>
              </a:prstGeom>
              <a:blipFill>
                <a:blip r:embed="rId6"/>
                <a:stretch>
                  <a:fillRect l="-200" t="-2111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B13A-2CA4-4A8C-94EF-CB79E3CDC70A}"/>
                  </a:ext>
                </a:extLst>
              </p:cNvPr>
              <p:cNvSpPr txBox="1"/>
              <p:nvPr/>
            </p:nvSpPr>
            <p:spPr>
              <a:xfrm>
                <a:off x="9361134" y="4488319"/>
                <a:ext cx="2199191" cy="2397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US" altLang="ko-KR" sz="2400" b="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endParaRPr lang="en-US" altLang="ko-KR" sz="2400" b="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endParaRPr lang="en-US" altLang="ko-KR" sz="2400" b="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ko-KR" sz="2400" b="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0.02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𝑠𝑒𝑐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2400" b="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9.8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400" b="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D6B13A-2CA4-4A8C-94EF-CB79E3CDC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134" y="4488319"/>
                <a:ext cx="2199191" cy="2397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41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New Model : KTX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ëì ì­ì ì¶ë°íë KTX 024í¸ê¸°">
            <a:extLst>
              <a:ext uri="{FF2B5EF4-FFF2-40B4-BE49-F238E27FC236}">
                <a16:creationId xmlns:a16="http://schemas.microsoft.com/office/drawing/2014/main" id="{F3894548-BBFA-4EB5-B763-06D526F8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1842453"/>
            <a:ext cx="5807032" cy="37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246B4A-B825-483C-9C16-B9631178CCF8}"/>
                  </a:ext>
                </a:extLst>
              </p:cNvPr>
              <p:cNvSpPr txBox="1"/>
              <p:nvPr/>
            </p:nvSpPr>
            <p:spPr>
              <a:xfrm>
                <a:off x="7888935" y="4311174"/>
                <a:ext cx="394452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:</m:t>
                      </m:r>
                    </m:oMath>
                  </m:oMathPara>
                </a14:m>
                <a:endParaRPr lang="en-US" altLang="ko-KR" sz="240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F   :</a:t>
                </a: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mu:</a:t>
                </a:r>
              </a:p>
              <a:p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g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246B4A-B825-483C-9C16-B9631178C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935" y="4311174"/>
                <a:ext cx="3944524" cy="2308324"/>
              </a:xfrm>
              <a:prstGeom prst="rect">
                <a:avLst/>
              </a:prstGeom>
              <a:blipFill>
                <a:blip r:embed="rId5"/>
                <a:stretch>
                  <a:fillRect l="-2318" t="-2902" b="-50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2F8CD1B-9507-4B5C-809D-96E4150B5C86}"/>
              </a:ext>
            </a:extLst>
          </p:cNvPr>
          <p:cNvSpPr txBox="1"/>
          <p:nvPr/>
        </p:nvSpPr>
        <p:spPr>
          <a:xfrm>
            <a:off x="9269114" y="4478878"/>
            <a:ext cx="2199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dirty="0">
                <a:solidFill>
                  <a:schemeClr val="bg1"/>
                </a:solidFill>
              </a:rPr>
              <a:t> </a:t>
            </a:r>
            <a:endParaRPr lang="en-US" altLang="ko-KR" sz="2400" b="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F25F9-3F8F-4494-AC94-AA57109AA312}"/>
                  </a:ext>
                </a:extLst>
              </p:cNvPr>
              <p:cNvSpPr txBox="1"/>
              <p:nvPr/>
            </p:nvSpPr>
            <p:spPr>
              <a:xfrm>
                <a:off x="9048339" y="4269567"/>
                <a:ext cx="219919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2400" b="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54.2</m:t>
                    </m:r>
                    <m:r>
                      <a:rPr lang="en-US" altLang="ko-K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2400" b="0" dirty="0">
                  <a:solidFill>
                    <a:schemeClr val="bg1"/>
                  </a:solidFill>
                </a:endParaRP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1252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kN</m:t>
                    </m:r>
                    <m: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ko-KR" sz="2400" dirty="0">
                  <a:solidFill>
                    <a:schemeClr val="bg1"/>
                  </a:solidFill>
                </a:endParaRP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</a:rPr>
                  <a:t> 1N</a:t>
                </a: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0.02sec/m</a:t>
                </a:r>
              </a:p>
              <a:p>
                <a:r>
                  <a:rPr lang="en-US" altLang="ko-KR" sz="2400" b="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 9.8m/</a:t>
                </a:r>
                <a:r>
                  <a:rPr lang="en-US" altLang="ko-KR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400" b="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F25F9-3F8F-4494-AC94-AA57109AA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39" y="4269567"/>
                <a:ext cx="2199191" cy="2308324"/>
              </a:xfrm>
              <a:prstGeom prst="rect">
                <a:avLst/>
              </a:prstGeom>
              <a:blipFill>
                <a:blip r:embed="rId6"/>
                <a:stretch>
                  <a:fillRect b="-4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85746-D2BD-4F2A-B31C-CC89303DF74D}"/>
                  </a:ext>
                </a:extLst>
              </p:cNvPr>
              <p:cNvSpPr txBox="1"/>
              <p:nvPr/>
            </p:nvSpPr>
            <p:spPr>
              <a:xfrm>
                <a:off x="6476904" y="977166"/>
                <a:ext cx="9699740" cy="2739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b="1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New model : KTX</a:t>
                </a:r>
              </a:p>
              <a:p>
                <a:endParaRPr lang="en-US" altLang="ko-KR" sz="200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8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Fully occupied weight     :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71</m:t>
                    </m:r>
                    <m:r>
                      <a:rPr lang="en-US" altLang="ko-K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.2</m:t>
                    </m:r>
                    <m:r>
                      <a:rPr lang="en-US" altLang="ko-K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280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800" dirty="0">
                    <a:solidFill>
                      <a:schemeClr val="bg1"/>
                    </a:solidFill>
                  </a:rPr>
                  <a:t>Engine locomotive weight :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17</m:t>
                    </m:r>
                    <m:r>
                      <a:rPr lang="en-US" altLang="ko-K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2800" dirty="0">
                  <a:solidFill>
                    <a:schemeClr val="bg1"/>
                  </a:solidFill>
                </a:endParaRPr>
              </a:p>
              <a:p>
                <a:r>
                  <a:rPr lang="en-US" altLang="ko-KR" sz="28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Passenger cars weight    :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sz="280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  <a:p>
                <a:r>
                  <a:rPr lang="en-US" altLang="ko-KR" sz="2800" dirty="0">
                    <a:solidFill>
                      <a:schemeClr val="bg1"/>
                    </a:solidFill>
                    <a:latin typeface="UD Digi Kyokasho NP-R" panose="02020400000000000000" pitchFamily="18" charset="-128"/>
                  </a:rPr>
                  <a:t>Stiffness         </a:t>
                </a:r>
                <a14:m>
                  <m:oMath xmlns:m="http://schemas.openxmlformats.org/officeDocument/2006/math">
                    <m:r>
                      <a:rPr lang="en-US" altLang="ko-KR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:     </m:t>
                    </m:r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1252</m:t>
                    </m:r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𝐾𝑁</m:t>
                    </m:r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sz="2800" dirty="0">
                  <a:solidFill>
                    <a:schemeClr val="bg1"/>
                  </a:solidFill>
                  <a:latin typeface="UD Digi Kyokasho NP-R" panose="02020400000000000000" pitchFamily="18" charset="-128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785746-D2BD-4F2A-B31C-CC89303DF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904" y="977166"/>
                <a:ext cx="9699740" cy="2739211"/>
              </a:xfrm>
              <a:prstGeom prst="rect">
                <a:avLst/>
              </a:prstGeom>
              <a:blipFill>
                <a:blip r:embed="rId7"/>
                <a:stretch>
                  <a:fillRect l="-2198" t="-4000" b="-4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18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  <a:ln w="76200"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Velocity Result (Uncompensated)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FB22B3-B906-4680-A23B-19112C423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4" y="1749184"/>
            <a:ext cx="11221911" cy="40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9AEFE8-313A-4FA6-970F-8DB9BBA19426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Final Goal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7F5D7-6FC3-439F-8874-C48C5EF6DCEC}"/>
              </a:ext>
            </a:extLst>
          </p:cNvPr>
          <p:cNvSpPr txBox="1"/>
          <p:nvPr/>
        </p:nvSpPr>
        <p:spPr>
          <a:xfrm>
            <a:off x="1069100" y="1417121"/>
            <a:ext cx="96519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Add PID controller.</a:t>
            </a:r>
          </a:p>
          <a:p>
            <a:pPr marL="742950" indent="-74295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pPr marL="742950" indent="-742950"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pPr marL="742950" indent="-742950">
              <a:buFontTx/>
              <a:buAutoNum type="arabicPeriod"/>
            </a:pPr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Derive and simulate a result and compare with past result.</a:t>
            </a:r>
          </a:p>
          <a:p>
            <a:pPr marL="742950" indent="-742950">
              <a:buFontTx/>
              <a:buAutoNum type="arabicPeriod"/>
            </a:pPr>
            <a:endParaRPr lang="en-US" altLang="ko-KR" sz="3600" b="1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pPr marL="742950" indent="-742950">
              <a:buAutoNum type="arabicPeriod"/>
            </a:pPr>
            <a:r>
              <a:rPr lang="en-US" altLang="ko-KR" sz="3600" b="1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Simulate various circumstance on the railway( ex)Incline, opposite train) and verify PID is working properly</a:t>
            </a:r>
          </a:p>
        </p:txBody>
      </p:sp>
    </p:spTree>
    <p:extLst>
      <p:ext uri="{BB962C8B-B14F-4D97-AF65-F5344CB8AC3E}">
        <p14:creationId xmlns:p14="http://schemas.microsoft.com/office/powerpoint/2010/main" val="180235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Add PID Controller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D8BA4-7C9C-4DDD-B4B1-64671D6F2BE1}"/>
              </a:ext>
            </a:extLst>
          </p:cNvPr>
          <p:cNvSpPr txBox="1"/>
          <p:nvPr/>
        </p:nvSpPr>
        <p:spPr>
          <a:xfrm>
            <a:off x="1185481" y="1217254"/>
            <a:ext cx="9699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1160B2-CF2F-486C-A051-242098CD03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Add PID Controller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7F746D55-07C4-4B89-8CD1-20F40E0FA507}"/>
              </a:ext>
            </a:extLst>
          </p:cNvPr>
          <p:cNvSpPr txBox="1">
            <a:spLocks/>
          </p:cNvSpPr>
          <p:nvPr/>
        </p:nvSpPr>
        <p:spPr>
          <a:xfrm>
            <a:off x="921248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AA2705-46AD-473A-A475-73757E117B87}" type="slidenum">
              <a:rPr lang="ko-KR" altLang="en-US" smtClean="0"/>
              <a:pPr/>
              <a:t>7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76FC8BD-2AE2-411E-8787-9EDFAB7219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24177" y="1327870"/>
                <a:ext cx="3342609" cy="108000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876FC8BD-2AE2-411E-8787-9EDFAB721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177" y="1327870"/>
                <a:ext cx="3342609" cy="108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17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0E3A30-6AD4-4E7B-A180-1A3CD356B91B}"/>
              </a:ext>
            </a:extLst>
          </p:cNvPr>
          <p:cNvCxnSpPr>
            <a:cxnSpLocks/>
          </p:cNvCxnSpPr>
          <p:nvPr/>
        </p:nvCxnSpPr>
        <p:spPr>
          <a:xfrm flipV="1">
            <a:off x="8163339" y="4227461"/>
            <a:ext cx="0" cy="94091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8AF4AB-B3A2-416E-9895-A58677C09D70}"/>
              </a:ext>
            </a:extLst>
          </p:cNvPr>
          <p:cNvCxnSpPr>
            <a:cxnSpLocks/>
            <a:stCxn id="135" idx="6"/>
          </p:cNvCxnSpPr>
          <p:nvPr/>
        </p:nvCxnSpPr>
        <p:spPr>
          <a:xfrm flipV="1">
            <a:off x="8746652" y="3596509"/>
            <a:ext cx="608148" cy="1768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5C7A2-88FE-4BBE-94B2-AFBA37AF3F6E}"/>
                  </a:ext>
                </a:extLst>
              </p:cNvPr>
              <p:cNvSpPr txBox="1"/>
              <p:nvPr/>
            </p:nvSpPr>
            <p:spPr>
              <a:xfrm>
                <a:off x="308056" y="5491502"/>
                <a:ext cx="960699" cy="1634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sz="2000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835C7A2-88FE-4BBE-94B2-AFBA37AF3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6" y="5491502"/>
                <a:ext cx="960699" cy="1634486"/>
              </a:xfrm>
              <a:prstGeom prst="rect">
                <a:avLst/>
              </a:prstGeom>
              <a:blipFill>
                <a:blip r:embed="rId5"/>
                <a:stretch>
                  <a:fillRect l="-3822" r="-82166" b="-1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C108B7B-45D9-41AD-BF7E-BA8F80D188E7}"/>
              </a:ext>
            </a:extLst>
          </p:cNvPr>
          <p:cNvCxnSpPr>
            <a:cxnSpLocks/>
            <a:endCxn id="138" idx="1"/>
          </p:cNvCxnSpPr>
          <p:nvPr/>
        </p:nvCxnSpPr>
        <p:spPr>
          <a:xfrm flipV="1">
            <a:off x="1715348" y="3583213"/>
            <a:ext cx="1504406" cy="46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C2F6365B-04CC-4430-A367-B1EDB8ACE406}"/>
              </a:ext>
            </a:extLst>
          </p:cNvPr>
          <p:cNvSpPr>
            <a:spLocks noChangeAspect="1"/>
          </p:cNvSpPr>
          <p:nvPr/>
        </p:nvSpPr>
        <p:spPr>
          <a:xfrm>
            <a:off x="551455" y="3034020"/>
            <a:ext cx="1160345" cy="1160345"/>
          </a:xfrm>
          <a:prstGeom prst="ellipse">
            <a:avLst/>
          </a:prstGeom>
          <a:solidFill>
            <a:schemeClr val="accent1">
              <a:alpha val="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D856F70-486A-4026-95C9-B5457C255FBC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6566786" y="3614193"/>
            <a:ext cx="1019521" cy="266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20EE3618-863C-4F5D-ACE8-02FCC1F1DCB0}"/>
              </a:ext>
            </a:extLst>
          </p:cNvPr>
          <p:cNvSpPr/>
          <p:nvPr/>
        </p:nvSpPr>
        <p:spPr>
          <a:xfrm>
            <a:off x="10790393" y="3140038"/>
            <a:ext cx="1095548" cy="99549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3D6090F4-D0E8-47B9-9399-803DADB99CF5}"/>
              </a:ext>
            </a:extLst>
          </p:cNvPr>
          <p:cNvCxnSpPr>
            <a:cxnSpLocks/>
          </p:cNvCxnSpPr>
          <p:nvPr/>
        </p:nvCxnSpPr>
        <p:spPr>
          <a:xfrm>
            <a:off x="10450348" y="3596509"/>
            <a:ext cx="266580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C6A731EF-4658-47B3-96E2-1D438642A6A6}"/>
              </a:ext>
            </a:extLst>
          </p:cNvPr>
          <p:cNvCxnSpPr>
            <a:cxnSpLocks/>
          </p:cNvCxnSpPr>
          <p:nvPr/>
        </p:nvCxnSpPr>
        <p:spPr>
          <a:xfrm flipV="1">
            <a:off x="966061" y="4227461"/>
            <a:ext cx="0" cy="19480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B91F22EC-26EE-4110-BF68-BC04AB460571}"/>
              </a:ext>
            </a:extLst>
          </p:cNvPr>
          <p:cNvCxnSpPr>
            <a:cxnSpLocks/>
          </p:cNvCxnSpPr>
          <p:nvPr/>
        </p:nvCxnSpPr>
        <p:spPr>
          <a:xfrm>
            <a:off x="8199895" y="1839692"/>
            <a:ext cx="0" cy="119432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76738099-2414-4250-ADF6-020CB29ECE67}"/>
              </a:ext>
            </a:extLst>
          </p:cNvPr>
          <p:cNvCxnSpPr>
            <a:cxnSpLocks/>
          </p:cNvCxnSpPr>
          <p:nvPr/>
        </p:nvCxnSpPr>
        <p:spPr>
          <a:xfrm>
            <a:off x="2288183" y="1927921"/>
            <a:ext cx="83706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3E3E04D8-75E3-42DD-AAFD-3FEA29985BF0}"/>
              </a:ext>
            </a:extLst>
          </p:cNvPr>
          <p:cNvCxnSpPr>
            <a:cxnSpLocks/>
          </p:cNvCxnSpPr>
          <p:nvPr/>
        </p:nvCxnSpPr>
        <p:spPr>
          <a:xfrm>
            <a:off x="2288183" y="5135373"/>
            <a:ext cx="83706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1D99640C-78F4-4EF1-BEE2-1F840EAF0D6B}"/>
                  </a:ext>
                </a:extLst>
              </p:cNvPr>
              <p:cNvSpPr/>
              <p:nvPr/>
            </p:nvSpPr>
            <p:spPr>
              <a:xfrm>
                <a:off x="779440" y="3283531"/>
                <a:ext cx="822469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1D99640C-78F4-4EF1-BEE2-1F840EAF0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40" y="3283531"/>
                <a:ext cx="822469" cy="763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타원 134">
            <a:extLst>
              <a:ext uri="{FF2B5EF4-FFF2-40B4-BE49-F238E27FC236}">
                <a16:creationId xmlns:a16="http://schemas.microsoft.com/office/drawing/2014/main" id="{7DA73F9A-EBED-4115-9617-2F7D3B409E01}"/>
              </a:ext>
            </a:extLst>
          </p:cNvPr>
          <p:cNvSpPr>
            <a:spLocks noChangeAspect="1"/>
          </p:cNvSpPr>
          <p:nvPr/>
        </p:nvSpPr>
        <p:spPr>
          <a:xfrm>
            <a:off x="7586307" y="3034020"/>
            <a:ext cx="1160345" cy="1160345"/>
          </a:xfrm>
          <a:prstGeom prst="ellipse">
            <a:avLst/>
          </a:prstGeom>
          <a:solidFill>
            <a:schemeClr val="accent1">
              <a:alpha val="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C8986D4-ECB1-4509-8335-4414BCF840CE}"/>
                  </a:ext>
                </a:extLst>
              </p:cNvPr>
              <p:cNvSpPr/>
              <p:nvPr/>
            </p:nvSpPr>
            <p:spPr>
              <a:xfrm>
                <a:off x="7812786" y="3283531"/>
                <a:ext cx="822469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AC8986D4-ECB1-4509-8335-4414BCF84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786" y="3283531"/>
                <a:ext cx="822469" cy="763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24310D5D-EB0E-4A1E-BA73-E80204203232}"/>
              </a:ext>
            </a:extLst>
          </p:cNvPr>
          <p:cNvSpPr/>
          <p:nvPr/>
        </p:nvSpPr>
        <p:spPr>
          <a:xfrm>
            <a:off x="9354800" y="3140038"/>
            <a:ext cx="1095548" cy="995494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265DD30-7987-4605-9617-A8CCEEEE66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19754" y="3043213"/>
                <a:ext cx="3342609" cy="108000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nary>
                        <m:naryPr>
                          <m:ctrlP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</m:nary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ko-KR" altLang="en-U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8265DD30-7987-4605-9617-A8CCEEEE6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54" y="3043213"/>
                <a:ext cx="3342609" cy="108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17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44C89611-1CAE-4476-9837-FEA4FFB659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41266" y="4628373"/>
                <a:ext cx="3342609" cy="108000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ko-K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     </m:t>
                      </m:r>
                      <m:sSub>
                        <m:sSubPr>
                          <m:ctrlP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f>
                        <m:fPr>
                          <m:ctrlP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𝒅𝒆</m:t>
                          </m:r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44C89611-1CAE-4476-9837-FEA4FFB65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266" y="4628373"/>
                <a:ext cx="3342609" cy="108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17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EA6B4A7D-4555-46D1-B7F1-E745B6488700}"/>
              </a:ext>
            </a:extLst>
          </p:cNvPr>
          <p:cNvCxnSpPr/>
          <p:nvPr/>
        </p:nvCxnSpPr>
        <p:spPr>
          <a:xfrm>
            <a:off x="2288183" y="1927921"/>
            <a:ext cx="0" cy="1668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50F7047B-79D2-4CD8-A4D2-B9B94C5C7148}"/>
              </a:ext>
            </a:extLst>
          </p:cNvPr>
          <p:cNvCxnSpPr/>
          <p:nvPr/>
        </p:nvCxnSpPr>
        <p:spPr>
          <a:xfrm>
            <a:off x="2288183" y="3499785"/>
            <a:ext cx="0" cy="1668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30363FB4-581B-43BF-A195-F095A684BC1A}"/>
              </a:ext>
            </a:extLst>
          </p:cNvPr>
          <p:cNvCxnSpPr>
            <a:cxnSpLocks/>
          </p:cNvCxnSpPr>
          <p:nvPr/>
        </p:nvCxnSpPr>
        <p:spPr>
          <a:xfrm flipH="1">
            <a:off x="6566788" y="1846474"/>
            <a:ext cx="1596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F9D337B5-98CA-40B1-98A0-21D4915114C5}"/>
              </a:ext>
            </a:extLst>
          </p:cNvPr>
          <p:cNvCxnSpPr>
            <a:cxnSpLocks/>
          </p:cNvCxnSpPr>
          <p:nvPr/>
        </p:nvCxnSpPr>
        <p:spPr>
          <a:xfrm flipH="1">
            <a:off x="966061" y="6181608"/>
            <a:ext cx="104461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80B56070-54D2-416A-B6EC-C2E80D5C1589}"/>
              </a:ext>
            </a:extLst>
          </p:cNvPr>
          <p:cNvCxnSpPr>
            <a:cxnSpLocks/>
          </p:cNvCxnSpPr>
          <p:nvPr/>
        </p:nvCxnSpPr>
        <p:spPr>
          <a:xfrm>
            <a:off x="11421064" y="4152180"/>
            <a:ext cx="0" cy="20233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85BD8425-278B-4FDC-8D70-0C860CEB029D}"/>
              </a:ext>
            </a:extLst>
          </p:cNvPr>
          <p:cNvCxnSpPr>
            <a:cxnSpLocks/>
          </p:cNvCxnSpPr>
          <p:nvPr/>
        </p:nvCxnSpPr>
        <p:spPr>
          <a:xfrm flipH="1">
            <a:off x="6566788" y="5181521"/>
            <a:ext cx="15965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9AA47F-8D81-42BB-A86D-3C88E6CE44C7}"/>
              </a:ext>
            </a:extLst>
          </p:cNvPr>
          <p:cNvSpPr/>
          <p:nvPr/>
        </p:nvSpPr>
        <p:spPr>
          <a:xfrm>
            <a:off x="3218114" y="4638363"/>
            <a:ext cx="3379162" cy="1118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Improve transient response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47ECE2A-068D-4C3B-B122-4C1C52EA0E7B}"/>
              </a:ext>
            </a:extLst>
          </p:cNvPr>
          <p:cNvSpPr/>
          <p:nvPr/>
        </p:nvSpPr>
        <p:spPr>
          <a:xfrm>
            <a:off x="3215331" y="3063275"/>
            <a:ext cx="3379162" cy="11181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Improve steady-state error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86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827B65-E795-4FC9-905C-C8DD51611C80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</a:rPr>
              <a:t>Simulink modeling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B5DAE4-5C71-4CC1-98F3-B30D24645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F71573-BAC6-477E-BFF2-2697E914F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52" y="1269397"/>
            <a:ext cx="10396676" cy="53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92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EE6EA90-0CB0-4516-8805-82879713FBC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D644934-BA78-422E-B41A-74AA33AA7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160" b="5571"/>
            <a:stretch/>
          </p:blipFill>
          <p:spPr>
            <a:xfrm>
              <a:off x="20" y="10"/>
              <a:ext cx="12191980" cy="685799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F6C98D0-02E6-4BCC-B118-79D86B6DF933}"/>
                </a:ext>
              </a:extLst>
            </p:cNvPr>
            <p:cNvSpPr/>
            <p:nvPr/>
          </p:nvSpPr>
          <p:spPr>
            <a:xfrm>
              <a:off x="0" y="0"/>
              <a:ext cx="12191980" cy="6857999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0343EE2-A6F8-45CB-8A26-2AEAFAB2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AA2705-46AD-473A-A475-73757E117B87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9AEFE8-313A-4FA6-970F-8DB9BBA19426}"/>
              </a:ext>
            </a:extLst>
          </p:cNvPr>
          <p:cNvSpPr/>
          <p:nvPr/>
        </p:nvSpPr>
        <p:spPr>
          <a:xfrm>
            <a:off x="0" y="0"/>
            <a:ext cx="12192000" cy="1018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5400" b="1" dirty="0">
                <a:latin typeface="UD Digi Kyokasho NP-R" panose="02020400000000000000" pitchFamily="18" charset="-128"/>
                <a:ea typeface="UD Digi Kyokasho NP-R" panose="02020400000000000000" pitchFamily="18" charset="-128"/>
              </a:rPr>
              <a:t>Simulation</a:t>
            </a:r>
            <a:endParaRPr lang="ko-KR" altLang="en-US" sz="5400" b="1" dirty="0">
              <a:latin typeface="UD Digi Kyokasho NP-R" panose="02020400000000000000" pitchFamily="18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72A42C-56FA-4F15-8505-35197D615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9" y="1136564"/>
            <a:ext cx="6500372" cy="23260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2B7BDE-5604-4CF6-A2EA-05A3792F7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70" y="3580568"/>
            <a:ext cx="6500371" cy="29428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371A95-7065-4979-9760-9BBEE3788F36}"/>
              </a:ext>
            </a:extLst>
          </p:cNvPr>
          <p:cNvSpPr txBox="1"/>
          <p:nvPr/>
        </p:nvSpPr>
        <p:spPr>
          <a:xfrm>
            <a:off x="8293658" y="1623007"/>
            <a:ext cx="331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Uncompensated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3284D5-8043-403E-94D9-574992B0B7C7}"/>
              </a:ext>
            </a:extLst>
          </p:cNvPr>
          <p:cNvSpPr txBox="1"/>
          <p:nvPr/>
        </p:nvSpPr>
        <p:spPr>
          <a:xfrm>
            <a:off x="8496167" y="4289576"/>
            <a:ext cx="3316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Tx/>
              <a:buAutoNum type="arabicPeriod"/>
            </a:pPr>
            <a:endParaRPr lang="en-US" altLang="ko-KR" sz="2800" dirty="0">
              <a:solidFill>
                <a:schemeClr val="bg1"/>
              </a:solidFill>
              <a:latin typeface="UD Digi Kyokasho NP-R" panose="02020400000000000000" pitchFamily="18" charset="-128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UD Digi Kyokasho NP-R" panose="02020400000000000000" pitchFamily="18" charset="-128"/>
              </a:rPr>
              <a:t>Compensated</a:t>
            </a:r>
          </a:p>
        </p:txBody>
      </p:sp>
    </p:spTree>
    <p:extLst>
      <p:ext uri="{BB962C8B-B14F-4D97-AF65-F5344CB8AC3E}">
        <p14:creationId xmlns:p14="http://schemas.microsoft.com/office/powerpoint/2010/main" val="1976188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4120</TotalTime>
  <Words>2187</Words>
  <Application>Microsoft Office PowerPoint</Application>
  <PresentationFormat>와이드스크린</PresentationFormat>
  <Paragraphs>264</Paragraphs>
  <Slides>22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UD Digi Kyokasho NP-R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JEONGHO</dc:creator>
  <cp:lastModifiedBy>상신 박</cp:lastModifiedBy>
  <cp:revision>112</cp:revision>
  <dcterms:created xsi:type="dcterms:W3CDTF">2018-11-18T06:30:44Z</dcterms:created>
  <dcterms:modified xsi:type="dcterms:W3CDTF">2018-12-03T01:25:58Z</dcterms:modified>
</cp:coreProperties>
</file>